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6" r:id="rId59"/>
    <p:sldId id="447" r:id="rId60"/>
    <p:sldId id="448" r:id="rId61"/>
    <p:sldId id="387" r:id="rId62"/>
    <p:sldId id="336" r:id="rId63"/>
    <p:sldId id="356" r:id="rId64"/>
    <p:sldId id="357" r:id="rId65"/>
    <p:sldId id="368" r:id="rId66"/>
    <p:sldId id="371" r:id="rId67"/>
    <p:sldId id="29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1" d="100"/>
          <a:sy n="111" d="100"/>
        </p:scale>
        <p:origin x="132"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06/02/2018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339499" y="5963180"/>
            <a:ext cx="6205575" cy="646331"/>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6573" y="203198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767698" cy="369332"/>
          </a:xfrm>
          <a:prstGeom prst="rect">
            <a:avLst/>
          </a:prstGeom>
          <a:noFill/>
        </p:spPr>
        <p:txBody>
          <a:bodyPr wrap="none" rtlCol="0">
            <a:spAutoFit/>
          </a:bodyPr>
          <a:lstStyle/>
          <a:p>
            <a:r>
              <a:rPr lang="fi-FI" dirty="0" err="1"/>
              <a:t>Collision</a:t>
            </a:r>
            <a:r>
              <a:rPr lang="fi-FI" dirty="0"/>
              <a:t> </a:t>
            </a:r>
            <a:r>
              <a:rPr lang="fi-FI" dirty="0" err="1"/>
              <a:t>with</a:t>
            </a:r>
            <a:r>
              <a:rPr lang="fi-FI" dirty="0"/>
              <a:t> </a:t>
            </a:r>
            <a:r>
              <a:rPr lang="fi-FI" dirty="0" err="1"/>
              <a:t>the</a:t>
            </a:r>
            <a:r>
              <a:rPr lang="fi-FI" dirty="0"/>
              <a:t> </a:t>
            </a:r>
            <a:r>
              <a:rPr lang="fi-FI" dirty="0" err="1"/>
              <a:t>observer</a:t>
            </a:r>
            <a:r>
              <a:rPr lang="fi-FI" dirty="0"/>
              <a:t> (</a:t>
            </a:r>
            <a:r>
              <a:rPr lang="fi-FI" dirty="0" err="1"/>
              <a:t>body</a:t>
            </a:r>
            <a:r>
              <a:rPr lang="fi-FI" dirty="0"/>
              <a:t> ”0”) </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surrounding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mc:Choice xmlns:a14="http://schemas.microsoft.com/office/drawing/2010/main" Requires="a14">
          <p:sp>
            <p:nvSpPr>
              <p:cNvPr id="21" name="Tekstiruutu 20">
                <a:extLst>
                  <a:ext uri="{FF2B5EF4-FFF2-40B4-BE49-F238E27FC236}">
                    <a16:creationId xmlns:a16="http://schemas.microsoft.com/office/drawing/2014/main" id="{02F83319-2525-44A6-8728-EB86951D1942}"/>
                  </a:ext>
                </a:extLst>
              </p:cNvPr>
              <p:cNvSpPr txBox="1"/>
              <p:nvPr/>
            </p:nvSpPr>
            <p:spPr>
              <a:xfrm>
                <a:off x="5748883" y="3434971"/>
                <a:ext cx="1596463" cy="451598"/>
              </a:xfrm>
              <a:prstGeom prst="rect">
                <a:avLst/>
              </a:prstGeom>
              <a:noFill/>
            </p:spPr>
            <p:txBody>
              <a:bodyPr wrap="none" lIns="0" tIns="0" rIns="0" bIns="0" rtlCol="0">
                <a:spAutoFit/>
              </a:bodyPr>
              <a:lstStyle/>
              <a:p>
                <a:r>
                  <a:rPr lang="en-GB" dirty="0"/>
                  <a:t>tan(</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𝑤</m:t>
                        </m:r>
                        <m:r>
                          <a:rPr lang="fi-FI" b="0" i="1" smtClean="0">
                            <a:latin typeface="Cambria Math" panose="02040503050406030204" pitchFamily="18" charset="0"/>
                          </a:rPr>
                          <m:t>/2</m:t>
                        </m:r>
                      </m:num>
                      <m:den>
                        <m:r>
                          <a:rPr lang="fi-FI" b="0" i="1" smtClean="0">
                            <a:latin typeface="Cambria Math" panose="02040503050406030204" pitchFamily="18" charset="0"/>
                          </a:rPr>
                          <m:t>h</m:t>
                        </m:r>
                        <m:r>
                          <a:rPr lang="fi-FI" b="0" i="1" smtClean="0">
                            <a:latin typeface="Cambria Math" panose="02040503050406030204" pitchFamily="18" charset="0"/>
                          </a:rPr>
                          <m:t>/2</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p:sp>
            <p:nvSpPr>
              <p:cNvPr id="21" name="Tekstiruutu 20">
                <a:extLst>
                  <a:ext uri="{FF2B5EF4-FFF2-40B4-BE49-F238E27FC236}">
                    <a16:creationId xmlns:a16="http://schemas.microsoft.com/office/drawing/2014/main" id="{02F83319-2525-44A6-8728-EB86951D1942}"/>
                  </a:ext>
                </a:extLst>
              </p:cNvPr>
              <p:cNvSpPr txBox="1">
                <a:spLocks noRot="1" noChangeAspect="1" noMove="1" noResize="1" noEditPoints="1" noAdjustHandles="1" noChangeArrowheads="1" noChangeShapeType="1" noTextEdit="1"/>
              </p:cNvSpPr>
              <p:nvPr/>
            </p:nvSpPr>
            <p:spPr>
              <a:xfrm>
                <a:off x="5748883" y="3434971"/>
                <a:ext cx="1596463" cy="451598"/>
              </a:xfrm>
              <a:prstGeom prst="rect">
                <a:avLst/>
              </a:prstGeom>
              <a:blipFill>
                <a:blip r:embed="rId2"/>
                <a:stretch>
                  <a:fillRect l="-8779" t="-2667" r="-2290" b="-14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1" name="Tekstiruutu 40">
                <a:extLst>
                  <a:ext uri="{FF2B5EF4-FFF2-40B4-BE49-F238E27FC236}">
                    <a16:creationId xmlns:a16="http://schemas.microsoft.com/office/drawing/2014/main" id="{139D85C9-98C5-4888-B0AD-4898A9E309AC}"/>
                  </a:ext>
                </a:extLst>
              </p:cNvPr>
              <p:cNvSpPr txBox="1"/>
              <p:nvPr/>
            </p:nvSpPr>
            <p:spPr>
              <a:xfrm>
                <a:off x="5771933" y="3964739"/>
                <a:ext cx="1550361" cy="404341"/>
              </a:xfrm>
              <a:prstGeom prst="rect">
                <a:avLst/>
              </a:prstGeom>
              <a:noFill/>
            </p:spPr>
            <p:txBody>
              <a:bodyPr wrap="none" lIns="0" tIns="0" rIns="0" bIns="0" rtlCol="0">
                <a:spAutoFit/>
              </a:bodyPr>
              <a:lstStyle/>
              <a:p>
                <a:r>
                  <a:rPr lang="en-GB" dirty="0"/>
                  <a:t>cos(</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h</m:t>
                        </m:r>
                        <m:r>
                          <a:rPr lang="fi-FI" b="0" i="1" smtClean="0">
                            <a:latin typeface="Cambria Math" panose="02040503050406030204" pitchFamily="18" charset="0"/>
                          </a:rPr>
                          <m:t>/2</m:t>
                        </m:r>
                      </m:num>
                      <m:den>
                        <m:r>
                          <a:rPr lang="fi-FI" b="0" i="1" smtClean="0">
                            <a:latin typeface="Cambria Math" panose="02040503050406030204" pitchFamily="18" charset="0"/>
                          </a:rPr>
                          <m:t>𝑟</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p:sp>
            <p:nvSpPr>
              <p:cNvPr id="41" name="Tekstiruutu 40">
                <a:extLst>
                  <a:ext uri="{FF2B5EF4-FFF2-40B4-BE49-F238E27FC236}">
                    <a16:creationId xmlns:a16="http://schemas.microsoft.com/office/drawing/2014/main" id="{139D85C9-98C5-4888-B0AD-4898A9E309AC}"/>
                  </a:ext>
                </a:extLst>
              </p:cNvPr>
              <p:cNvSpPr txBox="1">
                <a:spLocks noRot="1" noChangeAspect="1" noMove="1" noResize="1" noEditPoints="1" noAdjustHandles="1" noChangeArrowheads="1" noChangeShapeType="1" noTextEdit="1"/>
              </p:cNvSpPr>
              <p:nvPr/>
            </p:nvSpPr>
            <p:spPr>
              <a:xfrm>
                <a:off x="5771933" y="3964739"/>
                <a:ext cx="1550361" cy="404341"/>
              </a:xfrm>
              <a:prstGeom prst="rect">
                <a:avLst/>
              </a:prstGeom>
              <a:blipFill>
                <a:blip r:embed="rId3"/>
                <a:stretch>
                  <a:fillRect l="-9449" t="-2985" r="-3150" b="-2089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3" name="Tekstiruutu 42">
                <a:extLst>
                  <a:ext uri="{FF2B5EF4-FFF2-40B4-BE49-F238E27FC236}">
                    <a16:creationId xmlns:a16="http://schemas.microsoft.com/office/drawing/2014/main" id="{3620A52F-19BE-4521-9FC3-BDF70AB14648}"/>
                  </a:ext>
                </a:extLst>
              </p:cNvPr>
              <p:cNvSpPr txBox="1"/>
              <p:nvPr/>
            </p:nvSpPr>
            <p:spPr>
              <a:xfrm>
                <a:off x="5694806" y="4683571"/>
                <a:ext cx="4667496" cy="5052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m:t>
                      </m:r>
                      <m:r>
                        <a:rPr lang="fi-FI" sz="1400" b="0" i="1" smtClean="0">
                          <a:latin typeface="Cambria Math" panose="02040503050406030204" pitchFamily="18" charset="0"/>
                        </a:rPr>
                        <m:t>𝑟</m:t>
                      </m:r>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nor/>
                            </m:rPr>
                            <a:rPr lang="el-GR" sz="1400" dirty="0"/>
                            <m:t>α</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sty m:val="p"/>
                            </m:rPr>
                            <a:rPr lang="fi-FI" sz="1400" b="0" i="0" smtClean="0">
                              <a:latin typeface="Cambria Math" panose="02040503050406030204" pitchFamily="18" charset="0"/>
                            </a:rPr>
                            <m:t>atan</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r>
                            <a:rPr lang="fi-FI" sz="1400" b="0" i="1" smtClean="0">
                              <a:latin typeface="Cambria Math" panose="02040503050406030204" pitchFamily="18" charset="0"/>
                            </a:rPr>
                            <m:t>𝑤</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rad>
                            <m:radPr>
                              <m:degHide m:val="on"/>
                              <m:ctrlPr>
                                <a:rPr lang="fi-FI" sz="1400" b="0" i="1" smtClean="0">
                                  <a:latin typeface="Cambria Math" panose="02040503050406030204" pitchFamily="18" charset="0"/>
                                </a:rPr>
                              </m:ctrlPr>
                            </m:radPr>
                            <m:deg/>
                            <m:e>
                              <m:r>
                                <a:rPr lang="fi-FI" sz="1400" b="0" i="1" smtClean="0">
                                  <a:latin typeface="Cambria Math" panose="02040503050406030204" pitchFamily="18" charset="0"/>
                                </a:rPr>
                                <m:t>1+</m:t>
                              </m:r>
                              <m:sSup>
                                <m:sSupPr>
                                  <m:ctrlPr>
                                    <a:rPr lang="fi-FI" sz="1400" b="0" i="1" smtClean="0">
                                      <a:latin typeface="Cambria Math" panose="02040503050406030204" pitchFamily="18" charset="0"/>
                                    </a:rPr>
                                  </m:ctrlPr>
                                </m:sSupPr>
                                <m:e>
                                  <m:r>
                                    <a:rPr lang="fi-FI" sz="1400" b="0" i="1" smtClean="0">
                                      <a:latin typeface="Cambria Math" panose="02040503050406030204" pitchFamily="18" charset="0"/>
                                    </a:rPr>
                                    <m:t>(1+</m:t>
                                  </m:r>
                                  <m:r>
                                    <a:rPr lang="fi-FI" sz="1400" b="0" i="1" smtClean="0">
                                      <a:latin typeface="Cambria Math" panose="02040503050406030204" pitchFamily="18" charset="0"/>
                                    </a:rPr>
                                    <m:t>𝑤</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e>
                          </m:rad>
                        </m:num>
                        <m:den>
                          <m:r>
                            <a:rPr lang="fi-FI" sz="1400" b="0" i="1" smtClean="0">
                              <a:latin typeface="Cambria Math" panose="02040503050406030204" pitchFamily="18" charset="0"/>
                            </a:rPr>
                            <m:t>2</m:t>
                          </m:r>
                        </m:den>
                      </m:f>
                    </m:oMath>
                  </m:oMathPara>
                </a14:m>
                <a:endParaRPr lang="en-GB" sz="1400" dirty="0"/>
              </a:p>
            </p:txBody>
          </p:sp>
        </mc:Choice>
        <mc:Fallback>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5694806" y="4683571"/>
                <a:ext cx="4667496" cy="50526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kstiruutu 24">
                <a:extLst>
                  <a:ext uri="{FF2B5EF4-FFF2-40B4-BE49-F238E27FC236}">
                    <a16:creationId xmlns:a16="http://schemas.microsoft.com/office/drawing/2014/main" id="{B412FB28-E026-4EC8-A13B-DE64B13E6083}"/>
                  </a:ext>
                </a:extLst>
              </p:cNvPr>
              <p:cNvSpPr txBox="1"/>
              <p:nvPr/>
            </p:nvSpPr>
            <p:spPr>
              <a:xfrm>
                <a:off x="5778477" y="5751024"/>
                <a:ext cx="1192954"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m:t>
                      </m:r>
                      <m:r>
                        <a:rPr lang="fi-FI" sz="1200" b="0" i="1" baseline="-25000" smtClean="0">
                          <a:latin typeface="Cambria Math" panose="02040503050406030204" pitchFamily="18" charset="0"/>
                        </a:rPr>
                        <m:t>𝑖𝑛</m:t>
                      </m:r>
                      <m:r>
                        <a:rPr lang="fi-FI" sz="1200" b="0" i="1" smtClean="0">
                          <a:latin typeface="Cambria Math" panose="02040503050406030204" pitchFamily="18" charset="0"/>
                        </a:rPr>
                        <m:t>)</m:t>
                      </m:r>
                    </m:oMath>
                  </m:oMathPara>
                </a14:m>
                <a:endParaRPr lang="en-GB" sz="1200" dirty="0"/>
              </a:p>
            </p:txBody>
          </p:sp>
        </mc:Choice>
        <mc:Fallback>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778477" y="5751024"/>
                <a:ext cx="1192954" cy="184666"/>
              </a:xfrm>
              <a:prstGeom prst="rect">
                <a:avLst/>
              </a:prstGeom>
              <a:blipFill>
                <a:blip r:embed="rId5"/>
                <a:stretch>
                  <a:fillRect l="-3061" t="-3226" r="-3571" b="-3548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Tekstiruutu 44">
                <a:extLst>
                  <a:ext uri="{FF2B5EF4-FFF2-40B4-BE49-F238E27FC236}">
                    <a16:creationId xmlns:a16="http://schemas.microsoft.com/office/drawing/2014/main" id="{975043CF-78B8-43F4-8E16-FE980EA2F1F1}"/>
                  </a:ext>
                </a:extLst>
              </p:cNvPr>
              <p:cNvSpPr txBox="1"/>
              <p:nvPr/>
            </p:nvSpPr>
            <p:spPr>
              <a:xfrm>
                <a:off x="5749726" y="5998310"/>
                <a:ext cx="1214371"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m:t>
                      </m:r>
                      <m:r>
                        <a:rPr lang="fi-FI" sz="1200" b="0" i="1" baseline="-25000" smtClean="0">
                          <a:latin typeface="Cambria Math" panose="02040503050406030204" pitchFamily="18" charset="0"/>
                        </a:rPr>
                        <m:t>𝑖𝑛</m:t>
                      </m:r>
                      <m:r>
                        <a:rPr lang="fi-FI" sz="1200" b="0" i="1" smtClean="0">
                          <a:latin typeface="Cambria Math" panose="02040503050406030204" pitchFamily="18" charset="0"/>
                        </a:rPr>
                        <m:t>)</m:t>
                      </m:r>
                    </m:oMath>
                  </m:oMathPara>
                </a14:m>
                <a:endParaRPr lang="en-GB" sz="1200" dirty="0"/>
              </a:p>
            </p:txBody>
          </p:sp>
        </mc:Choice>
        <mc:Fallback>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49726" y="5998310"/>
                <a:ext cx="1214371" cy="184666"/>
              </a:xfrm>
              <a:prstGeom prst="rect">
                <a:avLst/>
              </a:prstGeom>
              <a:blipFill>
                <a:blip r:embed="rId6"/>
                <a:stretch>
                  <a:fillRect l="-1005" t="-6667" r="-4523" b="-3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kstiruutu 45">
                <a:extLst>
                  <a:ext uri="{FF2B5EF4-FFF2-40B4-BE49-F238E27FC236}">
                    <a16:creationId xmlns:a16="http://schemas.microsoft.com/office/drawing/2014/main" id="{27F85DAA-D1CA-4789-93E1-8CC545E8330E}"/>
                  </a:ext>
                </a:extLst>
              </p:cNvPr>
              <p:cNvSpPr txBox="1"/>
              <p:nvPr/>
            </p:nvSpPr>
            <p:spPr>
              <a:xfrm>
                <a:off x="7216202" y="5739526"/>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𝑦𝑚</m:t>
                    </m:r>
                    <m:r>
                      <a:rPr lang="fi-FI" sz="1200" b="0" i="1" baseline="-25000" smtClean="0">
                        <a:latin typeface="Cambria Math" panose="02040503050406030204" pitchFamily="18" charset="0"/>
                      </a:rPr>
                      <m:t>𝑖𝑛</m:t>
                    </m:r>
                    <m:r>
                      <a:rPr lang="fi-FI" sz="1200" b="0" i="1" smtClean="0">
                        <a:latin typeface="Cambria Math" panose="02040503050406030204" pitchFamily="18" charset="0"/>
                      </a:rPr>
                      <m:t>)</m:t>
                    </m:r>
                  </m:oMath>
                </a14:m>
                <a:r>
                  <a:rPr lang="en-GB" sz="1200" dirty="0"/>
                  <a:t>/2</a:t>
                </a:r>
              </a:p>
            </p:txBody>
          </p:sp>
        </mc:Choice>
        <mc:Fallback>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16202" y="5739526"/>
                <a:ext cx="1367682" cy="184666"/>
              </a:xfrm>
              <a:prstGeom prst="rect">
                <a:avLst/>
              </a:prstGeom>
              <a:blipFill>
                <a:blip r:embed="rId7"/>
                <a:stretch>
                  <a:fillRect l="-3125" t="-26667" r="-4018" b="-5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kstiruutu 47">
                <a:extLst>
                  <a:ext uri="{FF2B5EF4-FFF2-40B4-BE49-F238E27FC236}">
                    <a16:creationId xmlns:a16="http://schemas.microsoft.com/office/drawing/2014/main" id="{5A2551DA-FB3A-4C93-9214-9F68D9B76515}"/>
                  </a:ext>
                </a:extLst>
              </p:cNvPr>
              <p:cNvSpPr txBox="1"/>
              <p:nvPr/>
            </p:nvSpPr>
            <p:spPr>
              <a:xfrm>
                <a:off x="7187451" y="5986812"/>
                <a:ext cx="1385764"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m:t>
                      </m:r>
                      <m:r>
                        <a:rPr lang="fi-FI" sz="1200" b="0" i="1" baseline="-25000" smtClean="0">
                          <a:latin typeface="Cambria Math" panose="02040503050406030204" pitchFamily="18" charset="0"/>
                        </a:rPr>
                        <m:t>𝑖𝑛</m:t>
                      </m:r>
                      <m:r>
                        <a:rPr lang="fi-FI" sz="1200" b="0" i="1" smtClean="0">
                          <a:latin typeface="Cambria Math" panose="02040503050406030204" pitchFamily="18" charset="0"/>
                        </a:rPr>
                        <m:t>)/2</m:t>
                      </m:r>
                    </m:oMath>
                  </m:oMathPara>
                </a14:m>
                <a:endParaRPr lang="en-GB" sz="1200" dirty="0"/>
              </a:p>
            </p:txBody>
          </p:sp>
        </mc:Choice>
        <mc:Fallback>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187451" y="5986812"/>
                <a:ext cx="1385764" cy="184666"/>
              </a:xfrm>
              <a:prstGeom prst="rect">
                <a:avLst/>
              </a:prstGeom>
              <a:blipFill>
                <a:blip r:embed="rId8"/>
                <a:stretch>
                  <a:fillRect l="-881" t="-3333" r="-2203" b="-40000"/>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mc:Choice xmlns:a14="http://schemas.microsoft.com/office/drawing/2010/main"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mc:Choice xmlns:a14="http://schemas.microsoft.com/office/drawing/2010/main"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5797</TotalTime>
  <Words>2523</Words>
  <Application>Microsoft Office PowerPoint</Application>
  <PresentationFormat>Laajakuva</PresentationFormat>
  <Paragraphs>570</Paragraphs>
  <Slides>67</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67</vt:i4>
      </vt:variant>
    </vt:vector>
  </HeadingPairs>
  <TitlesOfParts>
    <vt:vector size="72"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755</cp:revision>
  <dcterms:created xsi:type="dcterms:W3CDTF">2017-12-07T08:30:07Z</dcterms:created>
  <dcterms:modified xsi:type="dcterms:W3CDTF">2018-02-06T13:31:30Z</dcterms:modified>
</cp:coreProperties>
</file>